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62" r:id="rId2"/>
  </p:sldMasterIdLst>
  <p:notesMasterIdLst>
    <p:notesMasterId r:id="rId20"/>
  </p:notesMasterIdLst>
  <p:sldIdLst>
    <p:sldId id="312" r:id="rId3"/>
    <p:sldId id="340" r:id="rId4"/>
    <p:sldId id="344" r:id="rId5"/>
    <p:sldId id="365" r:id="rId6"/>
    <p:sldId id="366" r:id="rId7"/>
    <p:sldId id="362" r:id="rId8"/>
    <p:sldId id="352" r:id="rId9"/>
    <p:sldId id="354" r:id="rId10"/>
    <p:sldId id="355" r:id="rId11"/>
    <p:sldId id="356" r:id="rId12"/>
    <p:sldId id="364" r:id="rId13"/>
    <p:sldId id="353" r:id="rId14"/>
    <p:sldId id="357" r:id="rId15"/>
    <p:sldId id="358" r:id="rId16"/>
    <p:sldId id="359" r:id="rId17"/>
    <p:sldId id="361" r:id="rId18"/>
    <p:sldId id="328" r:id="rId19"/>
  </p:sldIdLst>
  <p:sldSz cx="12192000" cy="6858000"/>
  <p:notesSz cx="6858000" cy="9144000"/>
  <p:embeddedFontLst>
    <p:embeddedFont>
      <p:font typeface="Assistant" pitchFamily="2" charset="-79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A6E"/>
    <a:srgbClr val="0385B6"/>
    <a:srgbClr val="9EB83B"/>
    <a:srgbClr val="932C5C"/>
    <a:srgbClr val="F5931D"/>
    <a:srgbClr val="F3F4F4"/>
    <a:srgbClr val="FDFDFD"/>
    <a:srgbClr val="FEFEFE"/>
    <a:srgbClr val="D6D2D1"/>
    <a:srgbClr val="686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9A58A6-6C3E-4AB7-8A52-B16FF78800A7}" v="74" dt="2023-12-26T19:47:28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7" autoAdjust="0"/>
    <p:restoredTop sz="79456" autoAdjust="0"/>
  </p:normalViewPr>
  <p:slideViewPr>
    <p:cSldViewPr snapToGrid="0">
      <p:cViewPr varScale="1">
        <p:scale>
          <a:sx n="54" d="100"/>
          <a:sy n="54" d="100"/>
        </p:scale>
        <p:origin x="52" y="1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86A45B-391D-4DF2-A453-319D0225B504}" type="datetimeFigureOut">
              <a:rPr lang="he-IL" smtClean="0"/>
              <a:t>כ'/טבת/תשפ"ד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F0AD6A3-C22A-4849-8557-CD772370AF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32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042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680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45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265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47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88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31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48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389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80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8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r>
              <a:rPr lang="he-IL" dirty="0"/>
              <a:t>צפייה בסרטון: חשיבה תהליכית מול חשיבה תוצאתית</a:t>
            </a:r>
          </a:p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7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930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8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3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E5898D-D5EB-3C07-DCAC-74CAA11CC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hyperlink" Target="https://www.youtube.com/watch?v=kwaqms-Eet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2F379118-B885-8D1E-7AB0-273CEA49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2" r="2616" b="2269"/>
          <a:stretch/>
        </p:blipFill>
        <p:spPr>
          <a:xfrm flipH="1">
            <a:off x="0" y="0"/>
            <a:ext cx="12246988" cy="6858000"/>
          </a:xfrm>
          <a:prstGeom prst="rect">
            <a:avLst/>
          </a:prstGeom>
        </p:spPr>
      </p:pic>
      <p:sp>
        <p:nvSpPr>
          <p:cNvPr id="20" name="מלבן: פינות מעוגלות 8">
            <a:extLst>
              <a:ext uri="{FF2B5EF4-FFF2-40B4-BE49-F238E27FC236}">
                <a16:creationId xmlns:a16="http://schemas.microsoft.com/office/drawing/2014/main" id="{CE98C22D-7320-1742-425A-8C58D69CFD84}"/>
              </a:ext>
            </a:extLst>
          </p:cNvPr>
          <p:cNvSpPr/>
          <p:nvPr/>
        </p:nvSpPr>
        <p:spPr>
          <a:xfrm>
            <a:off x="4752745" y="1684074"/>
            <a:ext cx="7867652" cy="3853125"/>
          </a:xfrm>
          <a:prstGeom prst="roundRect">
            <a:avLst>
              <a:gd name="adj" fmla="val 74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469900" dist="1524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CEE8-5C65-E834-544F-5E462B2B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97" y="3276111"/>
            <a:ext cx="6091743" cy="145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5AE82-749B-456C-C82E-9D7AC59C256C}"/>
              </a:ext>
            </a:extLst>
          </p:cNvPr>
          <p:cNvSpPr txBox="1"/>
          <p:nvPr/>
        </p:nvSpPr>
        <p:spPr>
          <a:xfrm>
            <a:off x="4379331" y="4925927"/>
            <a:ext cx="78676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0" i="0" u="none" strike="noStrike" kern="1200" cap="all" spc="300" normalizeH="0" baseline="0" noProof="0" dirty="0">
                <a:ln>
                  <a:noFill/>
                </a:ln>
                <a:solidFill>
                  <a:srgbClr val="686B6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הרחבת השותפויות ומרחבי ההשפעה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C210F-8D74-79CC-66AE-41A4732E46E8}"/>
              </a:ext>
            </a:extLst>
          </p:cNvPr>
          <p:cNvSpPr txBox="1"/>
          <p:nvPr/>
        </p:nvSpPr>
        <p:spPr>
          <a:xfrm>
            <a:off x="4978499" y="1829185"/>
            <a:ext cx="6502196" cy="47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1" i="0" u="none" strike="noStrike" kern="1200" cap="all" spc="300" normalizeH="0" baseline="0" noProof="0" dirty="0">
                <a:ln>
                  <a:noFill/>
                </a:ln>
                <a:solidFill>
                  <a:srgbClr val="942C5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גמישות פדגוגית ניהולית רשותית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56258-CEB1-D1EF-E36E-B383CD0416AA}"/>
              </a:ext>
            </a:extLst>
          </p:cNvPr>
          <p:cNvGrpSpPr/>
          <p:nvPr/>
        </p:nvGrpSpPr>
        <p:grpSpPr>
          <a:xfrm>
            <a:off x="6056568" y="2350954"/>
            <a:ext cx="4346062" cy="2193823"/>
            <a:chOff x="4213013" y="2917233"/>
            <a:chExt cx="4346062" cy="219382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264B1069-0D78-F674-227F-0A1648E67BCE}"/>
                </a:ext>
              </a:extLst>
            </p:cNvPr>
            <p:cNvSpPr txBox="1"/>
            <p:nvPr/>
          </p:nvSpPr>
          <p:spPr>
            <a:xfrm>
              <a:off x="4213013" y="2917233"/>
              <a:ext cx="4346062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חינוך רשותי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FF7FD0C-0007-B07E-2EBC-B72A6B5419D4}"/>
                </a:ext>
              </a:extLst>
            </p:cNvPr>
            <p:cNvSpPr txBox="1"/>
            <p:nvPr/>
          </p:nvSpPr>
          <p:spPr>
            <a:xfrm>
              <a:off x="4733246" y="4110846"/>
              <a:ext cx="3530134" cy="10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בתנועה</a:t>
              </a:r>
              <a:endParaRPr kumimoji="0" lang="en-IL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endParaRPr>
            </a:p>
          </p:txBody>
        </p:sp>
      </p:grpSp>
      <p:grpSp>
        <p:nvGrpSpPr>
          <p:cNvPr id="4" name="קבוצה 2">
            <a:extLst>
              <a:ext uri="{FF2B5EF4-FFF2-40B4-BE49-F238E27FC236}">
                <a16:creationId xmlns:a16="http://schemas.microsoft.com/office/drawing/2014/main" id="{302AFAA2-336E-AF86-0765-9AFBD261454C}"/>
              </a:ext>
            </a:extLst>
          </p:cNvPr>
          <p:cNvGrpSpPr/>
          <p:nvPr/>
        </p:nvGrpSpPr>
        <p:grpSpPr>
          <a:xfrm>
            <a:off x="9140676" y="392186"/>
            <a:ext cx="2732898" cy="869252"/>
            <a:chOff x="2795707" y="4525592"/>
            <a:chExt cx="2732898" cy="8692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F24C-10D9-E0BD-5B2E-ED6F1FF975C0}"/>
                </a:ext>
              </a:extLst>
            </p:cNvPr>
            <p:cNvSpPr txBox="1"/>
            <p:nvPr/>
          </p:nvSpPr>
          <p:spPr>
            <a:xfrm>
              <a:off x="2795707" y="4560272"/>
              <a:ext cx="178828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משרד החינוך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קשרי מטה-שלטון מקומי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מינהל פדגוגי</a:t>
              </a:r>
            </a:p>
          </p:txBody>
        </p:sp>
        <p:pic>
          <p:nvPicPr>
            <p:cNvPr id="10" name="Picture 2" descr="Merchavim - Yedidut Toronto">
              <a:extLst>
                <a:ext uri="{FF2B5EF4-FFF2-40B4-BE49-F238E27FC236}">
                  <a16:creationId xmlns:a16="http://schemas.microsoft.com/office/drawing/2014/main" id="{86A6DF23-0454-1B14-6443-0F3DF9D20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1"/>
            <a:stretch/>
          </p:blipFill>
          <p:spPr bwMode="auto">
            <a:xfrm>
              <a:off x="4740713" y="4525592"/>
              <a:ext cx="787892" cy="8692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5A0FCD47-6A1A-E48D-486A-1B92365A4B28}"/>
                </a:ext>
              </a:extLst>
            </p:cNvPr>
            <p:cNvCxnSpPr/>
            <p:nvPr/>
          </p:nvCxnSpPr>
          <p:spPr>
            <a:xfrm>
              <a:off x="4638944" y="4644113"/>
              <a:ext cx="0" cy="593711"/>
            </a:xfrm>
            <a:prstGeom prst="line">
              <a:avLst/>
            </a:prstGeom>
            <a:ln w="12700">
              <a:solidFill>
                <a:srgbClr val="015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80A7137-1541-8A93-FE18-8071C2D31A3B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1B9A9E45-ADD3-4229-D1C0-1088AEE8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C33D90-BA29-75E3-0954-094376ED486F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29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30BE25-1D7F-0AF4-8A8E-4CC1A73FBDA2}"/>
              </a:ext>
            </a:extLst>
          </p:cNvPr>
          <p:cNvSpPr txBox="1"/>
          <p:nvPr/>
        </p:nvSpPr>
        <p:spPr>
          <a:xfrm>
            <a:off x="719734" y="1303379"/>
            <a:ext cx="7183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800" b="1" dirty="0"/>
              <a:t>בחרו את התשובה הנכונה </a:t>
            </a:r>
            <a:r>
              <a:rPr lang="he-IL" sz="2800" dirty="0"/>
              <a:t>(יכולה להיות יותר מאחת)</a:t>
            </a:r>
            <a:endParaRPr lang="en-IL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4798E-06CB-CEAF-D440-59B5398ED382}"/>
              </a:ext>
            </a:extLst>
          </p:cNvPr>
          <p:cNvSpPr txBox="1"/>
          <p:nvPr/>
        </p:nvSpPr>
        <p:spPr>
          <a:xfrm>
            <a:off x="1764739" y="1997838"/>
            <a:ext cx="6138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מתבסס על נתונים כמותיים בלבד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משלב מדדים איכותיים וכמותיים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נגזר באופן ישיר מהמטרה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קצר וקולע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קונקרטי ובר מדידה</a:t>
            </a:r>
            <a:endParaRPr lang="en-IL" sz="2800" dirty="0"/>
          </a:p>
        </p:txBody>
      </p:sp>
      <p:pic>
        <p:nvPicPr>
          <p:cNvPr id="9" name="Picture 8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8FF3A421-3592-E57D-A0AC-794BE89BF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79A49-AE63-E433-F7F9-29E910BF33D7}"/>
              </a:ext>
            </a:extLst>
          </p:cNvPr>
          <p:cNvSpPr txBox="1"/>
          <p:nvPr/>
        </p:nvSpPr>
        <p:spPr>
          <a:xfrm>
            <a:off x="8409272" y="867013"/>
            <a:ext cx="3825699" cy="269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מהו מדד הצלחה טוב?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138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F16372-7D1E-4FC6-80D5-8D24F450C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7" y="3092380"/>
            <a:ext cx="3903133" cy="724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F73A0C-F92B-9E43-16D5-09C9BE306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67" y="3092380"/>
            <a:ext cx="3903133" cy="7246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0135F1-A902-0FAE-E56F-9388415B3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67" y="4260780"/>
            <a:ext cx="3903133" cy="72466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30BE25-1D7F-0AF4-8A8E-4CC1A73FBDA2}"/>
              </a:ext>
            </a:extLst>
          </p:cNvPr>
          <p:cNvSpPr txBox="1"/>
          <p:nvPr/>
        </p:nvSpPr>
        <p:spPr>
          <a:xfrm>
            <a:off x="719734" y="1303379"/>
            <a:ext cx="71836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800" b="1" dirty="0"/>
              <a:t>בחרו את התשובה הנכונה </a:t>
            </a:r>
            <a:r>
              <a:rPr lang="he-IL" sz="2800" dirty="0"/>
              <a:t>(יכולה להיות יותר מאחת)</a:t>
            </a:r>
            <a:endParaRPr lang="en-IL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4798E-06CB-CEAF-D440-59B5398ED382}"/>
              </a:ext>
            </a:extLst>
          </p:cNvPr>
          <p:cNvSpPr txBox="1"/>
          <p:nvPr/>
        </p:nvSpPr>
        <p:spPr>
          <a:xfrm>
            <a:off x="1764739" y="1997838"/>
            <a:ext cx="61386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מתבסס על נתונים כמותיים בלבד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משלב מדדים איכותיים וכמותיים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נגזר באופן ישיר מהמטרה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קצר וקולע</a:t>
            </a:r>
            <a:endParaRPr lang="en-IL" sz="28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e-IL" sz="2800" dirty="0"/>
              <a:t>קונקרטי ובר מדידה</a:t>
            </a:r>
            <a:endParaRPr lang="en-IL" sz="2800" dirty="0"/>
          </a:p>
        </p:txBody>
      </p:sp>
      <p:pic>
        <p:nvPicPr>
          <p:cNvPr id="9" name="Picture 8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8FF3A421-3592-E57D-A0AC-794BE89BF2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79A49-AE63-E433-F7F9-29E910BF33D7}"/>
              </a:ext>
            </a:extLst>
          </p:cNvPr>
          <p:cNvSpPr txBox="1"/>
          <p:nvPr/>
        </p:nvSpPr>
        <p:spPr>
          <a:xfrm>
            <a:off x="8409272" y="867013"/>
            <a:ext cx="3825699" cy="269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מהו מדד הצלחה טוב?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213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C4C48EFE-2580-40B0-E76E-E7761E0C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3710C0-0D87-E37A-7568-564999C16D99}"/>
              </a:ext>
            </a:extLst>
          </p:cNvPr>
          <p:cNvSpPr txBox="1"/>
          <p:nvPr/>
        </p:nvSpPr>
        <p:spPr>
          <a:xfrm>
            <a:off x="1868033" y="3184937"/>
            <a:ext cx="61370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800" dirty="0"/>
              <a:t>לדוגמא...</a:t>
            </a:r>
          </a:p>
          <a:p>
            <a:r>
              <a:rPr lang="en-US" sz="2800" dirty="0"/>
              <a:t> </a:t>
            </a:r>
            <a:endParaRPr lang="en-IL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E6159-78CB-8D31-68E3-2C307923C306}"/>
              </a:ext>
            </a:extLst>
          </p:cNvPr>
          <p:cNvSpPr txBox="1"/>
          <p:nvPr/>
        </p:nvSpPr>
        <p:spPr>
          <a:xfrm>
            <a:off x="396054" y="1017756"/>
            <a:ext cx="76090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800" dirty="0"/>
              <a:t>נשאל את עצמנו:</a:t>
            </a:r>
          </a:p>
          <a:p>
            <a:r>
              <a:rPr lang="he-IL" sz="2800" b="1" dirty="0"/>
              <a:t>איך זה נראה כשהגענו ליעד?</a:t>
            </a:r>
          </a:p>
          <a:p>
            <a:r>
              <a:rPr lang="he-IL" sz="2800" b="1" dirty="0"/>
              <a:t>אילו אינידקציות מצביעות על הצלחה בהגשמת המטרה?</a:t>
            </a:r>
            <a:endParaRPr lang="en-IL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BBA33-221B-BF7C-1C17-88DAB5D2603E}"/>
              </a:ext>
            </a:extLst>
          </p:cNvPr>
          <p:cNvSpPr txBox="1"/>
          <p:nvPr/>
        </p:nvSpPr>
        <p:spPr>
          <a:xfrm>
            <a:off x="999088" y="5999386"/>
            <a:ext cx="6137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dirty="0"/>
              <a:t>חשוב לנסח את המדדים באופן שניתן למדידה</a:t>
            </a:r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6AE664-1F2F-0E35-DA0C-D8029711EBC8}"/>
              </a:ext>
            </a:extLst>
          </p:cNvPr>
          <p:cNvSpPr txBox="1"/>
          <p:nvPr/>
        </p:nvSpPr>
        <p:spPr>
          <a:xfrm>
            <a:off x="396054" y="3826273"/>
            <a:ext cx="22178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400" b="1" dirty="0"/>
              <a:t>מדד הצלחה</a:t>
            </a:r>
          </a:p>
          <a:p>
            <a:r>
              <a:rPr lang="he-IL" dirty="0"/>
              <a:t>צמצום ב 10% בפער הזכאות לבגרות בין בתי הספר בחמישון הראשון והתחתון ברשות</a:t>
            </a:r>
            <a:endParaRPr lang="en-I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9277C5-9240-43E5-03E3-97AFD25660AA}"/>
              </a:ext>
            </a:extLst>
          </p:cNvPr>
          <p:cNvSpPr txBox="1"/>
          <p:nvPr/>
        </p:nvSpPr>
        <p:spPr>
          <a:xfrm>
            <a:off x="5921301" y="3826273"/>
            <a:ext cx="198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400" b="1" dirty="0"/>
              <a:t>מטרה</a:t>
            </a:r>
          </a:p>
          <a:p>
            <a:r>
              <a:rPr lang="he-IL" dirty="0"/>
              <a:t>קידום מוביליות חברתית</a:t>
            </a:r>
          </a:p>
          <a:p>
            <a:r>
              <a:rPr lang="he-IL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CE2931-A075-970E-08FD-6BA0779CC3CE}"/>
              </a:ext>
            </a:extLst>
          </p:cNvPr>
          <p:cNvSpPr txBox="1"/>
          <p:nvPr/>
        </p:nvSpPr>
        <p:spPr>
          <a:xfrm>
            <a:off x="3210559" y="3826273"/>
            <a:ext cx="1980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400" b="1" dirty="0"/>
              <a:t>יעד</a:t>
            </a:r>
          </a:p>
          <a:p>
            <a:r>
              <a:rPr lang="he-IL" dirty="0"/>
              <a:t>צמצום פערים בזכאות לבגרות</a:t>
            </a:r>
            <a:endParaRPr lang="en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440350-E476-0A36-DB73-A7C2EC47CB76}"/>
              </a:ext>
            </a:extLst>
          </p:cNvPr>
          <p:cNvSpPr txBox="1"/>
          <p:nvPr/>
        </p:nvSpPr>
        <p:spPr>
          <a:xfrm>
            <a:off x="8409272" y="867013"/>
            <a:ext cx="3825699" cy="269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כיצד נקבע מדדי הצלחה?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11B6BF-1583-8E6A-0BBA-C53703E7E897}"/>
              </a:ext>
            </a:extLst>
          </p:cNvPr>
          <p:cNvSpPr txBox="1"/>
          <p:nvPr/>
        </p:nvSpPr>
        <p:spPr>
          <a:xfrm>
            <a:off x="5272333" y="4017372"/>
            <a:ext cx="1083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 b="1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 algn="ctr"/>
            <a:r>
              <a:rPr lang="he-IL" sz="40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</a:t>
            </a:r>
            <a:endParaRPr lang="en-IL" sz="4000" b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82B75-1844-2B14-601C-6438E427B076}"/>
              </a:ext>
            </a:extLst>
          </p:cNvPr>
          <p:cNvSpPr txBox="1"/>
          <p:nvPr/>
        </p:nvSpPr>
        <p:spPr>
          <a:xfrm>
            <a:off x="2668837" y="4017372"/>
            <a:ext cx="10834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400" b="1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 algn="ctr"/>
            <a:r>
              <a:rPr lang="he-IL" sz="40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&gt;&gt;&gt;</a:t>
            </a:r>
            <a:endParaRPr lang="en-IL" sz="4000" b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Graphic 34" descr="Megaphone1 with solid fill">
            <a:extLst>
              <a:ext uri="{FF2B5EF4-FFF2-40B4-BE49-F238E27FC236}">
                <a16:creationId xmlns:a16="http://schemas.microsoft.com/office/drawing/2014/main" id="{96C90062-E026-9819-F9ED-D1CD444F2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061690" y="5840244"/>
            <a:ext cx="797349" cy="7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70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puzzle piece&#10;&#10;Description automatically generated">
            <a:extLst>
              <a:ext uri="{FF2B5EF4-FFF2-40B4-BE49-F238E27FC236}">
                <a16:creationId xmlns:a16="http://schemas.microsoft.com/office/drawing/2014/main" id="{732DFA28-365A-F6E8-23F4-D17C94257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/>
          <a:stretch/>
        </p:blipFill>
        <p:spPr>
          <a:xfrm>
            <a:off x="0" y="6189"/>
            <a:ext cx="9521686" cy="682066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A5B56FD4-A776-5001-FE5C-C55EB948B9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9BDE1-2798-B4A9-EE3D-95AB237DE3CB}"/>
              </a:ext>
            </a:extLst>
          </p:cNvPr>
          <p:cNvSpPr txBox="1"/>
          <p:nvPr/>
        </p:nvSpPr>
        <p:spPr>
          <a:xfrm>
            <a:off x="8409272" y="867013"/>
            <a:ext cx="3825699" cy="183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משחק הזכרון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A98B6A-209B-EE3B-DADF-9DC2A69F0E6D}"/>
              </a:ext>
            </a:extLst>
          </p:cNvPr>
          <p:cNvSpPr txBox="1"/>
          <p:nvPr/>
        </p:nvSpPr>
        <p:spPr>
          <a:xfrm>
            <a:off x="9182718" y="2905778"/>
            <a:ext cx="22788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 algn="ctr"/>
            <a:r>
              <a:rPr lang="he-IL" sz="2800" b="1" dirty="0">
                <a:solidFill>
                  <a:schemeClr val="bg1"/>
                </a:solidFill>
              </a:rPr>
              <a:t>התאימו בין יעד למדד הצלחה</a:t>
            </a:r>
            <a:endParaRPr lang="en-IL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AD598AB9-19DE-A34B-3675-3BDA964E65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0" t="42939"/>
          <a:stretch/>
        </p:blipFill>
        <p:spPr>
          <a:xfrm>
            <a:off x="-1" y="-2"/>
            <a:ext cx="1682943" cy="13330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ECEA4B-4E88-25F3-D8F3-33B440D59B29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2" name="Picture 11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F5727420-403B-EE94-880C-4DDF44173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4817FA-CC54-5525-B1AB-90A8F542ABFC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9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2248DD93-4764-D3D1-C9A8-2C164F3017EA}"/>
              </a:ext>
            </a:extLst>
          </p:cNvPr>
          <p:cNvSpPr/>
          <p:nvPr/>
        </p:nvSpPr>
        <p:spPr>
          <a:xfrm rot="10800000">
            <a:off x="1641232" y="5334062"/>
            <a:ext cx="8909537" cy="7199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3B0A23D1-73E1-57B8-FC89-E2A8213C5047}"/>
              </a:ext>
            </a:extLst>
          </p:cNvPr>
          <p:cNvSpPr/>
          <p:nvPr/>
        </p:nvSpPr>
        <p:spPr>
          <a:xfrm>
            <a:off x="1641232" y="1681740"/>
            <a:ext cx="8909537" cy="7199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CD58275-4EDC-643E-8F2B-04EEC8FCD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9" y="319595"/>
            <a:ext cx="6487862" cy="87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7B45F-08A9-FD65-B1CA-6D5D611E074B}"/>
              </a:ext>
            </a:extLst>
          </p:cNvPr>
          <p:cNvSpPr txBox="1"/>
          <p:nvPr/>
        </p:nvSpPr>
        <p:spPr>
          <a:xfrm>
            <a:off x="2852069" y="330523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קובעים מדדי הצלחה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0BC40FB-531C-517E-22ED-41D9CDC5EFDF}"/>
              </a:ext>
            </a:extLst>
          </p:cNvPr>
          <p:cNvSpPr txBox="1"/>
          <p:nvPr/>
        </p:nvSpPr>
        <p:spPr>
          <a:xfrm>
            <a:off x="4603067" y="6343907"/>
            <a:ext cx="2985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 algn="ctr">
              <a:defRPr sz="50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en-US" sz="1400" dirty="0">
                <a:solidFill>
                  <a:srgbClr val="182A6E"/>
                </a:solidFill>
              </a:rPr>
              <a:t>***</a:t>
            </a:r>
            <a:r>
              <a:rPr lang="he-IL" sz="1400" dirty="0">
                <a:solidFill>
                  <a:srgbClr val="182A6E"/>
                </a:solidFill>
              </a:rPr>
              <a:t>ניתן להיעזר במאגר מדדי הצלחה</a:t>
            </a:r>
            <a:endParaRPr lang="en-IL" sz="1400" dirty="0">
              <a:solidFill>
                <a:srgbClr val="182A6E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7F162C6-57BA-71B5-0EE5-668FFBC4D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49533"/>
              </p:ext>
            </p:extLst>
          </p:nvPr>
        </p:nvGraphicFramePr>
        <p:xfrm>
          <a:off x="1641232" y="2043040"/>
          <a:ext cx="8909537" cy="37182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940147">
                  <a:extLst>
                    <a:ext uri="{9D8B030D-6E8A-4147-A177-3AD203B41FA5}">
                      <a16:colId xmlns:a16="http://schemas.microsoft.com/office/drawing/2014/main" val="788350814"/>
                    </a:ext>
                  </a:extLst>
                </a:gridCol>
                <a:gridCol w="2984695">
                  <a:extLst>
                    <a:ext uri="{9D8B030D-6E8A-4147-A177-3AD203B41FA5}">
                      <a16:colId xmlns:a16="http://schemas.microsoft.com/office/drawing/2014/main" val="3976237154"/>
                    </a:ext>
                  </a:extLst>
                </a:gridCol>
                <a:gridCol w="2984695">
                  <a:extLst>
                    <a:ext uri="{9D8B030D-6E8A-4147-A177-3AD203B41FA5}">
                      <a16:colId xmlns:a16="http://schemas.microsoft.com/office/drawing/2014/main" val="863030437"/>
                    </a:ext>
                  </a:extLst>
                </a:gridCol>
              </a:tblGrid>
              <a:tr h="447345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2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מטרה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2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יעדים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2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מדדי הצלחה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74492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lnT w="381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079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63406"/>
                  </a:ext>
                </a:extLst>
              </a:tr>
              <a:tr h="197548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6422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2716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4538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9324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4108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4022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6257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511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380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7640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9042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0103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82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63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6 tips for a successful run - Mayo Clinic Health System">
            <a:extLst>
              <a:ext uri="{FF2B5EF4-FFF2-40B4-BE49-F238E27FC236}">
                <a16:creationId xmlns:a16="http://schemas.microsoft.com/office/drawing/2014/main" id="{06C14842-57A1-029F-DDC1-D4DF81968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79"/>
          <a:stretch/>
        </p:blipFill>
        <p:spPr bwMode="auto">
          <a:xfrm>
            <a:off x="-46318" y="6189"/>
            <a:ext cx="9026482" cy="684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2412CC-569E-3AC5-11BE-3F3923A156BA}"/>
              </a:ext>
            </a:extLst>
          </p:cNvPr>
          <p:cNvSpPr/>
          <p:nvPr/>
        </p:nvSpPr>
        <p:spPr>
          <a:xfrm>
            <a:off x="542260" y="2670682"/>
            <a:ext cx="7311984" cy="2879205"/>
          </a:xfrm>
          <a:prstGeom prst="roundRect">
            <a:avLst/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2E8420-0FCE-5DC5-4B06-E1B0E89C1B6F}"/>
              </a:ext>
            </a:extLst>
          </p:cNvPr>
          <p:cNvSpPr txBox="1"/>
          <p:nvPr/>
        </p:nvSpPr>
        <p:spPr>
          <a:xfrm>
            <a:off x="542260" y="1447547"/>
            <a:ext cx="736033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200" dirty="0"/>
              <a:t>נבצע הערכ</a:t>
            </a:r>
            <a:r>
              <a:rPr lang="he-IL" sz="2200" b="1" dirty="0"/>
              <a:t>ה תוך כדי תנועה</a:t>
            </a:r>
            <a:r>
              <a:rPr lang="he-IL" sz="2200" dirty="0"/>
              <a:t>, כדי לאפשר התאמות במידת הצורך</a:t>
            </a:r>
          </a:p>
          <a:p>
            <a:r>
              <a:rPr lang="he-IL" sz="2200" dirty="0"/>
              <a:t>נתכנן מראש באלו </a:t>
            </a:r>
            <a:r>
              <a:rPr lang="he-IL" sz="2200" b="1" dirty="0"/>
              <a:t>דרכים</a:t>
            </a:r>
            <a:r>
              <a:rPr lang="he-IL" sz="2200" dirty="0"/>
              <a:t> ובאיזו </a:t>
            </a:r>
            <a:r>
              <a:rPr lang="he-IL" sz="2200" b="1" dirty="0"/>
              <a:t>תדירות</a:t>
            </a:r>
            <a:r>
              <a:rPr lang="he-IL" sz="2200" dirty="0"/>
              <a:t> נקיים </a:t>
            </a:r>
            <a:r>
              <a:rPr lang="he-IL" sz="2200" b="1" dirty="0"/>
              <a:t>הפקת לקחים ומסקנות</a:t>
            </a:r>
            <a:endParaRPr lang="en-IL" sz="2200" b="1" dirty="0"/>
          </a:p>
          <a:p>
            <a:endParaRPr lang="en-IL" sz="2200" dirty="0"/>
          </a:p>
        </p:txBody>
      </p:sp>
      <p:pic>
        <p:nvPicPr>
          <p:cNvPr id="9" name="Picture 8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B88344D-47DA-9E03-E3D0-5F7F1CE1B3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AB3AA0-3A25-821D-70AB-06A7C0F59758}"/>
              </a:ext>
            </a:extLst>
          </p:cNvPr>
          <p:cNvSpPr txBox="1"/>
          <p:nvPr/>
        </p:nvSpPr>
        <p:spPr>
          <a:xfrm>
            <a:off x="8409272" y="867013"/>
            <a:ext cx="3825699" cy="269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כיצד נדע שאנחנו בכיוון?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20CD6-4507-AE4E-55A0-3D91C108670A}"/>
              </a:ext>
            </a:extLst>
          </p:cNvPr>
          <p:cNvSpPr txBox="1"/>
          <p:nvPr/>
        </p:nvSpPr>
        <p:spPr>
          <a:xfrm>
            <a:off x="846317" y="3052469"/>
            <a:ext cx="675221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2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e-IL" sz="3400" b="1" dirty="0">
                <a:solidFill>
                  <a:srgbClr val="F5931D"/>
                </a:solidFill>
              </a:rPr>
              <a:t>לדוגמא: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5931D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chemeClr val="bg1"/>
                </a:solidFill>
              </a:rPr>
              <a:t>אחת לחודש: ביצוע מבחני סטטוס ומפגש צוות מוביל לדיון בממצאים</a:t>
            </a:r>
            <a:endParaRPr lang="en-IL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5931D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chemeClr val="bg1"/>
                </a:solidFill>
              </a:rPr>
              <a:t>אחת לרבעון: קבוצות מיקוד של מורים לשיח פתוח על התהליך</a:t>
            </a:r>
            <a:endParaRPr lang="en-IL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5931D"/>
              </a:buClr>
              <a:buFont typeface="Wingdings" panose="05000000000000000000" pitchFamily="2" charset="2"/>
              <a:buChar char="ü"/>
            </a:pPr>
            <a:r>
              <a:rPr lang="he-IL" sz="2000" dirty="0">
                <a:solidFill>
                  <a:schemeClr val="bg1"/>
                </a:solidFill>
              </a:rPr>
              <a:t>אחת לשלושה חודשים: ביקורת ומשוב של גורמים נוספים</a:t>
            </a:r>
            <a:endParaRPr lang="en-I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2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4AD5D493-C9A8-AA81-7B1E-537C8BE89FB0}"/>
              </a:ext>
            </a:extLst>
          </p:cNvPr>
          <p:cNvSpPr/>
          <p:nvPr/>
        </p:nvSpPr>
        <p:spPr>
          <a:xfrm rot="10800000">
            <a:off x="1641232" y="5470542"/>
            <a:ext cx="8909537" cy="7199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D7616DBE-750C-5A77-3425-2C76EF1DE517}"/>
              </a:ext>
            </a:extLst>
          </p:cNvPr>
          <p:cNvSpPr/>
          <p:nvPr/>
        </p:nvSpPr>
        <p:spPr>
          <a:xfrm>
            <a:off x="1641232" y="1681740"/>
            <a:ext cx="8909537" cy="7199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C74B8433-8127-576E-C835-A7743057A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69" y="319595"/>
            <a:ext cx="6487862" cy="871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ECF0F6-EA8C-3510-83F0-AA5E72F7FEF6}"/>
              </a:ext>
            </a:extLst>
          </p:cNvPr>
          <p:cNvSpPr txBox="1"/>
          <p:nvPr/>
        </p:nvSpPr>
        <p:spPr>
          <a:xfrm>
            <a:off x="2852069" y="330523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כיצד נדע שאנחנו בכיוון?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0B77D5C-3F80-6376-2FA9-3B4451A13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082824"/>
              </p:ext>
            </p:extLst>
          </p:nvPr>
        </p:nvGraphicFramePr>
        <p:xfrm>
          <a:off x="1641231" y="2043040"/>
          <a:ext cx="8909538" cy="3902583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202357">
                  <a:extLst>
                    <a:ext uri="{9D8B030D-6E8A-4147-A177-3AD203B41FA5}">
                      <a16:colId xmlns:a16="http://schemas.microsoft.com/office/drawing/2014/main" val="788350814"/>
                    </a:ext>
                  </a:extLst>
                </a:gridCol>
                <a:gridCol w="2235727">
                  <a:extLst>
                    <a:ext uri="{9D8B030D-6E8A-4147-A177-3AD203B41FA5}">
                      <a16:colId xmlns:a16="http://schemas.microsoft.com/office/drawing/2014/main" val="3976237154"/>
                    </a:ext>
                  </a:extLst>
                </a:gridCol>
                <a:gridCol w="2235727">
                  <a:extLst>
                    <a:ext uri="{9D8B030D-6E8A-4147-A177-3AD203B41FA5}">
                      <a16:colId xmlns:a16="http://schemas.microsoft.com/office/drawing/2014/main" val="863030437"/>
                    </a:ext>
                  </a:extLst>
                </a:gridCol>
                <a:gridCol w="2235727">
                  <a:extLst>
                    <a:ext uri="{9D8B030D-6E8A-4147-A177-3AD203B41FA5}">
                      <a16:colId xmlns:a16="http://schemas.microsoft.com/office/drawing/2014/main" val="3705178986"/>
                    </a:ext>
                  </a:extLst>
                </a:gridCol>
              </a:tblGrid>
              <a:tr h="447345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2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מטרה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2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יעדים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2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מדדי הצלחה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100" dirty="0">
                          <a:effectLst/>
                          <a:latin typeface="Assistant" pitchFamily="2" charset="-79"/>
                          <a:ea typeface="Calibri" panose="020F0502020204030204" pitchFamily="34" charset="0"/>
                          <a:cs typeface="Assistant" pitchFamily="2" charset="-79"/>
                        </a:rPr>
                        <a:t>מנגנון מעקב ובקרה</a:t>
                      </a:r>
                      <a:endParaRPr lang="he-IL" sz="1100" b="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100" b="0" dirty="0">
                          <a:effectLst/>
                          <a:latin typeface="Assistant" pitchFamily="2" charset="-79"/>
                          <a:ea typeface="Calibri" panose="020F0502020204030204" pitchFamily="34" charset="0"/>
                          <a:cs typeface="Assistant" pitchFamily="2" charset="-79"/>
                        </a:rPr>
                        <a:t>כיצד נאסוף </a:t>
                      </a:r>
                      <a:r>
                        <a:rPr lang="he-IL" sz="1100" b="0" dirty="0" err="1">
                          <a:effectLst/>
                          <a:latin typeface="Assistant" pitchFamily="2" charset="-79"/>
                          <a:ea typeface="Calibri" panose="020F0502020204030204" pitchFamily="34" charset="0"/>
                          <a:cs typeface="Assistant" pitchFamily="2" charset="-79"/>
                        </a:rPr>
                        <a:t>נתונים?באיזה</a:t>
                      </a:r>
                      <a:r>
                        <a:rPr lang="he-IL" sz="1100" b="0" dirty="0">
                          <a:effectLst/>
                          <a:latin typeface="Assistant" pitchFamily="2" charset="-79"/>
                          <a:ea typeface="Calibri" panose="020F0502020204030204" pitchFamily="34" charset="0"/>
                          <a:cs typeface="Assistant" pitchFamily="2" charset="-79"/>
                        </a:rPr>
                        <a:t> אופן ותדירות נקיים צומת הערכה?</a:t>
                      </a:r>
                    </a:p>
                  </a:txBody>
                  <a:tcPr marL="133643" marR="133643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2A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74492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lnT w="38100" cmpd="sng">
                      <a:noFill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3079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63406"/>
                  </a:ext>
                </a:extLst>
              </a:tr>
              <a:tr h="197548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56422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2716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4538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93242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41085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4022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6257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5116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380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76407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00584" marR="100584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9042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01039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e-IL" sz="1400" dirty="0">
                          <a:effectLst/>
                          <a:latin typeface="Assistant" pitchFamily="2" charset="-79"/>
                          <a:cs typeface="Assistant" pitchFamily="2" charset="-79"/>
                        </a:rPr>
                        <a:t> </a:t>
                      </a: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IL" sz="1100" dirty="0">
                        <a:effectLst/>
                        <a:latin typeface="Assistant" pitchFamily="2" charset="-79"/>
                        <a:ea typeface="Calibri" panose="020F0502020204030204" pitchFamily="34" charset="0"/>
                        <a:cs typeface="Assistant" pitchFamily="2" charset="-79"/>
                      </a:endParaRPr>
                    </a:p>
                  </a:txBody>
                  <a:tcPr marL="133643" marR="13364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82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29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1C94968-DCD8-E523-0427-512B841E3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r="12529"/>
          <a:stretch/>
        </p:blipFill>
        <p:spPr>
          <a:xfrm>
            <a:off x="0" y="0"/>
            <a:ext cx="8366299" cy="6905668"/>
          </a:xfrm>
          <a:prstGeom prst="rect">
            <a:avLst/>
          </a:prstGeom>
        </p:spPr>
      </p:pic>
      <p:pic>
        <p:nvPicPr>
          <p:cNvPr id="4" name="Picture 3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368258E-30E7-369A-95B4-45C1BE02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8366301" y="2453988"/>
            <a:ext cx="3825699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בהצלחה</a:t>
            </a: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!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A189E7-F36B-0ED0-FB44-04A49AE9588C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1" name="Picture 10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A682589F-3443-3111-2787-513227C9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95BD1-95D6-080D-D2D0-4BDFAED9D9CA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9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31CCD6F0-12F5-3077-B595-EFFB4834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3" b="46517"/>
          <a:stretch/>
        </p:blipFill>
        <p:spPr>
          <a:xfrm rot="10800000">
            <a:off x="0" y="0"/>
            <a:ext cx="12204879" cy="6858001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9713F40B-0C77-6FB9-5A3D-04C4DD8FE3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0" t="42939"/>
          <a:stretch/>
        </p:blipFill>
        <p:spPr>
          <a:xfrm>
            <a:off x="-1" y="-2"/>
            <a:ext cx="1682943" cy="13330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FB6D05-4C7D-E4D0-B11B-DE7973390358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6" name="Picture 5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3333D198-873A-413D-86EE-6599E5701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BE6457-A65D-29CF-2529-6621A7E8AE5A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3365885" y="867013"/>
            <a:ext cx="6496225" cy="1811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מהלך 6:</a:t>
            </a:r>
            <a:endParaRPr kumimoji="0" lang="en-US" sz="69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הסיפור הרשותי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51E6-8835-8D38-F92E-48FD4422C46C}"/>
              </a:ext>
            </a:extLst>
          </p:cNvPr>
          <p:cNvSpPr txBox="1"/>
          <p:nvPr/>
        </p:nvSpPr>
        <p:spPr>
          <a:xfrm>
            <a:off x="2897579" y="3429000"/>
            <a:ext cx="6964531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מפגש 3</a:t>
            </a:r>
            <a:r>
              <a:rPr lang="he-IL" sz="3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-</a:t>
            </a:r>
            <a:r>
              <a:rPr lang="he-IL" sz="3200" b="1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 כיצד נדע שהגענו?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8365C12-A554-ACE8-AC82-E948D17EF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44" y="719788"/>
            <a:ext cx="698500" cy="8001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DDE03C7-3D9E-A8BC-1633-FACE25DDF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292" y="3249697"/>
            <a:ext cx="923636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8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red sweater&#10;&#10;Description automatically generated">
            <a:extLst>
              <a:ext uri="{FF2B5EF4-FFF2-40B4-BE49-F238E27FC236}">
                <a16:creationId xmlns:a16="http://schemas.microsoft.com/office/drawing/2014/main" id="{A732C9E9-AD6D-E170-A3A8-B2D5DE655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2641" b="6325"/>
          <a:stretch/>
        </p:blipFill>
        <p:spPr>
          <a:xfrm>
            <a:off x="1674" y="2310"/>
            <a:ext cx="12188653" cy="68202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D352FD-C539-F9F8-0EDB-FD836C410C67}"/>
              </a:ext>
            </a:extLst>
          </p:cNvPr>
          <p:cNvSpPr txBox="1"/>
          <p:nvPr/>
        </p:nvSpPr>
        <p:spPr>
          <a:xfrm>
            <a:off x="7502769" y="555207"/>
            <a:ext cx="403534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50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כיצד אתם פועלים לקידום </a:t>
            </a:r>
            <a:r>
              <a:rPr lang="he-IL" sz="88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מטרה?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BE37930-B695-AAE7-9946-26A1A551B273}"/>
              </a:ext>
            </a:extLst>
          </p:cNvPr>
          <p:cNvSpPr/>
          <p:nvPr/>
        </p:nvSpPr>
        <p:spPr>
          <a:xfrm>
            <a:off x="819494" y="4155757"/>
            <a:ext cx="4956930" cy="1259582"/>
          </a:xfrm>
          <a:prstGeom prst="roundRect">
            <a:avLst>
              <a:gd name="adj" fmla="val 5000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6814A-93B5-E10E-EB5D-E409F62987C5}"/>
              </a:ext>
            </a:extLst>
          </p:cNvPr>
          <p:cNvSpPr txBox="1"/>
          <p:nvPr/>
        </p:nvSpPr>
        <p:spPr>
          <a:xfrm>
            <a:off x="997049" y="4281078"/>
            <a:ext cx="440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solidFill>
                  <a:srgbClr val="182A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he-IL" sz="2000" b="1" dirty="0">
                <a:solidFill>
                  <a:srgbClr val="F5931D"/>
                </a:solidFill>
              </a:rPr>
              <a:t>אפשרות 2</a:t>
            </a:r>
          </a:p>
          <a:p>
            <a:r>
              <a:rPr lang="he-IL" sz="2000" dirty="0">
                <a:solidFill>
                  <a:schemeClr val="bg1"/>
                </a:solidFill>
              </a:rPr>
              <a:t>מתחילה מהגדרת התוצאה הרצויה, וגוזר.ת אחורה שלב אחר שלב</a:t>
            </a:r>
            <a:endParaRPr lang="en-IL" sz="20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4C47B8-AF00-D19D-8C24-223EA2C95A9A}"/>
              </a:ext>
            </a:extLst>
          </p:cNvPr>
          <p:cNvSpPr/>
          <p:nvPr/>
        </p:nvSpPr>
        <p:spPr>
          <a:xfrm>
            <a:off x="6415578" y="4155757"/>
            <a:ext cx="4956930" cy="1259582"/>
          </a:xfrm>
          <a:prstGeom prst="roundRect">
            <a:avLst>
              <a:gd name="adj" fmla="val 5000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C1A7A-2257-55D7-884E-3DBDA35E71AF}"/>
              </a:ext>
            </a:extLst>
          </p:cNvPr>
          <p:cNvSpPr txBox="1"/>
          <p:nvPr/>
        </p:nvSpPr>
        <p:spPr>
          <a:xfrm>
            <a:off x="6691632" y="4281078"/>
            <a:ext cx="440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solidFill>
                  <a:srgbClr val="182A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he-IL" sz="2000" b="1" dirty="0">
                <a:solidFill>
                  <a:srgbClr val="F5931D"/>
                </a:solidFill>
              </a:rPr>
              <a:t>אפשרות 1</a:t>
            </a:r>
          </a:p>
          <a:p>
            <a:r>
              <a:rPr lang="he-IL" sz="2000" dirty="0">
                <a:solidFill>
                  <a:schemeClr val="bg1"/>
                </a:solidFill>
              </a:rPr>
              <a:t>מגדיר.ה את כל הפעולות שאני צריכ.ה לעשות, שלב אחר שלב עד הגעה למטרה</a:t>
            </a:r>
          </a:p>
        </p:txBody>
      </p:sp>
    </p:spTree>
    <p:extLst>
      <p:ext uri="{BB962C8B-B14F-4D97-AF65-F5344CB8AC3E}">
        <p14:creationId xmlns:p14="http://schemas.microsoft.com/office/powerpoint/2010/main" val="4118173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ablet with a white screen surrounded by popcorn&#10;&#10;Description automatically generated">
            <a:extLst>
              <a:ext uri="{FF2B5EF4-FFF2-40B4-BE49-F238E27FC236}">
                <a16:creationId xmlns:a16="http://schemas.microsoft.com/office/drawing/2014/main" id="{28059761-750F-FA50-C9CA-226CDD1DE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4" b="9231"/>
          <a:stretch/>
        </p:blipFill>
        <p:spPr>
          <a:xfrm>
            <a:off x="-18137" y="-1"/>
            <a:ext cx="8384437" cy="6858001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658D6DA0-2AA3-5158-1001-AB6D60D82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3" t="27766" r="25993" b="26262"/>
          <a:stretch/>
        </p:blipFill>
        <p:spPr>
          <a:xfrm>
            <a:off x="2890684" y="1785405"/>
            <a:ext cx="2551471" cy="34305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9" name="Picture 8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8FF3A421-3592-E57D-A0AC-794BE89BF2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79A49-AE63-E433-F7F9-29E910BF33D7}"/>
              </a:ext>
            </a:extLst>
          </p:cNvPr>
          <p:cNvSpPr txBox="1"/>
          <p:nvPr/>
        </p:nvSpPr>
        <p:spPr>
          <a:xfrm>
            <a:off x="8409272" y="867013"/>
            <a:ext cx="3825699" cy="1836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0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צפייה בסרטון</a:t>
            </a:r>
            <a:endParaRPr kumimoji="0" lang="he-IL" sz="70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Picture 1" descr="Ic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A9E17114-4CDB-7902-D8E1-95F9E4BE5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40" y="2986321"/>
            <a:ext cx="1016000" cy="1028700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573DAF9C-6B0A-3AF6-1C54-00265D03AE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0" t="42939"/>
          <a:stretch/>
        </p:blipFill>
        <p:spPr>
          <a:xfrm>
            <a:off x="-1" y="-2"/>
            <a:ext cx="1682943" cy="13330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661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red sweater&#10;&#10;Description automatically generated">
            <a:extLst>
              <a:ext uri="{FF2B5EF4-FFF2-40B4-BE49-F238E27FC236}">
                <a16:creationId xmlns:a16="http://schemas.microsoft.com/office/drawing/2014/main" id="{A732C9E9-AD6D-E170-A3A8-B2D5DE655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r="2641" b="6325"/>
          <a:stretch/>
        </p:blipFill>
        <p:spPr>
          <a:xfrm>
            <a:off x="1674" y="2310"/>
            <a:ext cx="12188653" cy="682026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3BBCEBB-7AED-7235-A2F3-4B915A5B943C}"/>
              </a:ext>
            </a:extLst>
          </p:cNvPr>
          <p:cNvSpPr/>
          <p:nvPr/>
        </p:nvSpPr>
        <p:spPr>
          <a:xfrm>
            <a:off x="819492" y="5457407"/>
            <a:ext cx="10553016" cy="1015663"/>
          </a:xfrm>
          <a:prstGeom prst="roundRect">
            <a:avLst>
              <a:gd name="adj" fmla="val 50000"/>
            </a:avLst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D352FD-C539-F9F8-0EDB-FD836C410C67}"/>
              </a:ext>
            </a:extLst>
          </p:cNvPr>
          <p:cNvSpPr txBox="1"/>
          <p:nvPr/>
        </p:nvSpPr>
        <p:spPr>
          <a:xfrm>
            <a:off x="7502769" y="555207"/>
            <a:ext cx="403534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50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כיצד אתם פועלים לקידום </a:t>
            </a:r>
            <a:r>
              <a:rPr lang="he-IL" sz="88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מטרה?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BE37930-B695-AAE7-9946-26A1A551B273}"/>
              </a:ext>
            </a:extLst>
          </p:cNvPr>
          <p:cNvSpPr/>
          <p:nvPr/>
        </p:nvSpPr>
        <p:spPr>
          <a:xfrm>
            <a:off x="819494" y="4155757"/>
            <a:ext cx="4956930" cy="1259582"/>
          </a:xfrm>
          <a:prstGeom prst="roundRect">
            <a:avLst>
              <a:gd name="adj" fmla="val 5000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6814A-93B5-E10E-EB5D-E409F62987C5}"/>
              </a:ext>
            </a:extLst>
          </p:cNvPr>
          <p:cNvSpPr txBox="1"/>
          <p:nvPr/>
        </p:nvSpPr>
        <p:spPr>
          <a:xfrm>
            <a:off x="997049" y="4281078"/>
            <a:ext cx="440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solidFill>
                  <a:srgbClr val="182A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he-IL" sz="2000" b="1" dirty="0">
                <a:solidFill>
                  <a:srgbClr val="F5931D"/>
                </a:solidFill>
              </a:rPr>
              <a:t>אפשרות 2</a:t>
            </a:r>
          </a:p>
          <a:p>
            <a:r>
              <a:rPr lang="he-IL" sz="2000" dirty="0">
                <a:solidFill>
                  <a:schemeClr val="bg1"/>
                </a:solidFill>
              </a:rPr>
              <a:t>מתחילה מהגדרת התוצאה הרצויה, וגוזר.ת אחורה שלב אחר שלב</a:t>
            </a:r>
            <a:endParaRPr lang="en-IL" sz="20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4C47B8-AF00-D19D-8C24-223EA2C95A9A}"/>
              </a:ext>
            </a:extLst>
          </p:cNvPr>
          <p:cNvSpPr/>
          <p:nvPr/>
        </p:nvSpPr>
        <p:spPr>
          <a:xfrm>
            <a:off x="6415578" y="4155757"/>
            <a:ext cx="4956930" cy="1259582"/>
          </a:xfrm>
          <a:prstGeom prst="roundRect">
            <a:avLst>
              <a:gd name="adj" fmla="val 5000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3C1A7A-2257-55D7-884E-3DBDA35E71AF}"/>
              </a:ext>
            </a:extLst>
          </p:cNvPr>
          <p:cNvSpPr txBox="1"/>
          <p:nvPr/>
        </p:nvSpPr>
        <p:spPr>
          <a:xfrm>
            <a:off x="6691632" y="4281078"/>
            <a:ext cx="4404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solidFill>
                  <a:srgbClr val="182A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r>
              <a:rPr lang="he-IL" sz="2000" b="1" dirty="0">
                <a:solidFill>
                  <a:srgbClr val="F5931D"/>
                </a:solidFill>
              </a:rPr>
              <a:t>אפשרות 1</a:t>
            </a:r>
          </a:p>
          <a:p>
            <a:r>
              <a:rPr lang="he-IL" sz="2000" dirty="0">
                <a:solidFill>
                  <a:schemeClr val="bg1"/>
                </a:solidFill>
              </a:rPr>
              <a:t>מגדיר.ה את כל הפעולות שאני צריכ.ה לעשות, שלב אחר שלב עד הגעה למטרה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F226B-D9F1-AEE0-E6C2-4065324A3606}"/>
              </a:ext>
            </a:extLst>
          </p:cNvPr>
          <p:cNvSpPr txBox="1"/>
          <p:nvPr/>
        </p:nvSpPr>
        <p:spPr>
          <a:xfrm>
            <a:off x="896158" y="5520583"/>
            <a:ext cx="10363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חשיבה תהליכית</a:t>
            </a:r>
            <a:r>
              <a:rPr lang="en-US" sz="50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50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&gt;&gt;&gt; חשיבה תוצאתית</a:t>
            </a:r>
          </a:p>
        </p:txBody>
      </p:sp>
    </p:spTree>
    <p:extLst>
      <p:ext uri="{BB962C8B-B14F-4D97-AF65-F5344CB8AC3E}">
        <p14:creationId xmlns:p14="http://schemas.microsoft.com/office/powerpoint/2010/main" val="3037572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C37E7A-A850-3EB2-C7CA-534B73B3BFE8}"/>
              </a:ext>
            </a:extLst>
          </p:cNvPr>
          <p:cNvSpPr/>
          <p:nvPr/>
        </p:nvSpPr>
        <p:spPr>
          <a:xfrm>
            <a:off x="925497" y="1907558"/>
            <a:ext cx="4956930" cy="1259582"/>
          </a:xfrm>
          <a:prstGeom prst="roundRect">
            <a:avLst>
              <a:gd name="adj" fmla="val 5000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5F6DA0-CAB4-E078-DFB5-725CAC7D8C4C}"/>
              </a:ext>
            </a:extLst>
          </p:cNvPr>
          <p:cNvSpPr/>
          <p:nvPr/>
        </p:nvSpPr>
        <p:spPr>
          <a:xfrm>
            <a:off x="6139523" y="1907558"/>
            <a:ext cx="4956930" cy="1259582"/>
          </a:xfrm>
          <a:prstGeom prst="roundRect">
            <a:avLst>
              <a:gd name="adj" fmla="val 50000"/>
            </a:avLst>
          </a:prstGeom>
          <a:solidFill>
            <a:srgbClr val="182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3C1A7A-2257-55D7-884E-3DBDA35E71AF}"/>
              </a:ext>
            </a:extLst>
          </p:cNvPr>
          <p:cNvSpPr txBox="1"/>
          <p:nvPr/>
        </p:nvSpPr>
        <p:spPr>
          <a:xfrm>
            <a:off x="6415577" y="1997710"/>
            <a:ext cx="44048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 sz="3500">
                <a:solidFill>
                  <a:schemeClr val="bg1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pPr algn="ctr"/>
            <a:r>
              <a:rPr lang="he-IL" dirty="0"/>
              <a:t>איך עושים את הדברים </a:t>
            </a:r>
            <a:r>
              <a:rPr lang="he-IL" b="1" dirty="0">
                <a:solidFill>
                  <a:srgbClr val="F5931D"/>
                </a:solidFill>
              </a:rPr>
              <a:t>בצורה נכונה?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6814A-93B5-E10E-EB5D-E409F62987C5}"/>
              </a:ext>
            </a:extLst>
          </p:cNvPr>
          <p:cNvSpPr txBox="1"/>
          <p:nvPr/>
        </p:nvSpPr>
        <p:spPr>
          <a:xfrm>
            <a:off x="1401770" y="1997710"/>
            <a:ext cx="4004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solidFill>
                  <a:srgbClr val="182A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pPr algn="ctr"/>
            <a:r>
              <a:rPr lang="he-IL" sz="3500" dirty="0">
                <a:solidFill>
                  <a:schemeClr val="bg1"/>
                </a:solidFill>
              </a:rPr>
              <a:t>איך עושים את הדברים </a:t>
            </a:r>
            <a:r>
              <a:rPr lang="he-IL" sz="3500" b="1" dirty="0">
                <a:solidFill>
                  <a:srgbClr val="F5931D"/>
                </a:solidFill>
              </a:rPr>
              <a:t>הנכונים?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6FD4F-9B5C-7861-E85F-C63585BC1B69}"/>
              </a:ext>
            </a:extLst>
          </p:cNvPr>
          <p:cNvSpPr txBox="1"/>
          <p:nvPr/>
        </p:nvSpPr>
        <p:spPr>
          <a:xfrm>
            <a:off x="377998" y="3413469"/>
            <a:ext cx="1139951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sz="5000" b="1" dirty="0">
                <a:solidFill>
                  <a:srgbClr val="182A6E"/>
                </a:solidFill>
                <a:latin typeface="Assistant" pitchFamily="2" charset="-79"/>
                <a:cs typeface="Assistant" pitchFamily="2" charset="-79"/>
              </a:rPr>
              <a:t>חשיבה תהליכית &gt;&gt;&gt; חשיבה תוצאתית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3D73F-F317-E89D-6459-F23AC8667356}"/>
              </a:ext>
            </a:extLst>
          </p:cNvPr>
          <p:cNvSpPr txBox="1"/>
          <p:nvPr/>
        </p:nvSpPr>
        <p:spPr>
          <a:xfrm>
            <a:off x="1996880" y="4521451"/>
            <a:ext cx="8198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e-IL"/>
            </a:defPPr>
            <a:lvl1pPr>
              <a:defRPr>
                <a:solidFill>
                  <a:srgbClr val="182A6E"/>
                </a:solidFill>
                <a:latin typeface="Assistant" pitchFamily="2" charset="-79"/>
                <a:cs typeface="Assistant" pitchFamily="2" charset="-79"/>
              </a:defRPr>
            </a:lvl1pPr>
          </a:lstStyle>
          <a:p>
            <a:pPr algn="ctr"/>
            <a:r>
              <a:rPr lang="he-IL" sz="3000" b="1" dirty="0">
                <a:solidFill>
                  <a:srgbClr val="F5931D"/>
                </a:solidFill>
              </a:rPr>
              <a:t>בתפיסה תוצאתית, מתחילים קודם כל מהגדרת התוצאות הרצויות, ומהם גוזרים את הפעולות הנכונות</a:t>
            </a:r>
            <a:endParaRPr lang="en-IL" sz="3000" b="1" dirty="0">
              <a:solidFill>
                <a:srgbClr val="F593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17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76FB53-6BCB-D2A3-9C51-DD2ADC4EF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85" t="16279" r="16385" b="27723"/>
          <a:stretch/>
        </p:blipFill>
        <p:spPr>
          <a:xfrm>
            <a:off x="3348" y="0"/>
            <a:ext cx="12185304" cy="677307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CD58275-4EDC-643E-8F2B-04EEC8FCD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7B45F-08A9-FD65-B1CA-6D5D611E074B}"/>
              </a:ext>
            </a:extLst>
          </p:cNvPr>
          <p:cNvSpPr txBox="1"/>
          <p:nvPr/>
        </p:nvSpPr>
        <p:spPr>
          <a:xfrm>
            <a:off x="3161939" y="330523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מהם מדדי הצלחה?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EF840F4-8430-1022-971C-B4E432E86683}"/>
              </a:ext>
            </a:extLst>
          </p:cNvPr>
          <p:cNvSpPr txBox="1"/>
          <p:nvPr/>
        </p:nvSpPr>
        <p:spPr>
          <a:xfrm>
            <a:off x="4091353" y="1780745"/>
            <a:ext cx="74939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3500" b="1" dirty="0"/>
              <a:t>עונים על השאלה: </a:t>
            </a:r>
          </a:p>
          <a:p>
            <a:r>
              <a:rPr lang="he-IL" sz="3500" b="1" dirty="0"/>
              <a:t>כיצד נדע שהגענו למטרה?</a:t>
            </a:r>
            <a:endParaRPr lang="en-IL" sz="35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B03D2-1DF6-82DA-65CB-DA510F21C0EC}"/>
              </a:ext>
            </a:extLst>
          </p:cNvPr>
          <p:cNvSpPr txBox="1"/>
          <p:nvPr/>
        </p:nvSpPr>
        <p:spPr>
          <a:xfrm>
            <a:off x="7626485" y="2950296"/>
            <a:ext cx="395549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5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600" dirty="0"/>
              <a:t>אוסף של אינידקציות המודדות את ההתקדמות להצלחה בהשגת היעדים והמטרות</a:t>
            </a:r>
            <a:endParaRPr lang="en-IL" sz="2600" dirty="0"/>
          </a:p>
        </p:txBody>
      </p:sp>
    </p:spTree>
    <p:extLst>
      <p:ext uri="{BB962C8B-B14F-4D97-AF65-F5344CB8AC3E}">
        <p14:creationId xmlns:p14="http://schemas.microsoft.com/office/powerpoint/2010/main" val="453935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0BCA89-9564-E47D-2D1A-C5C74801F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r="24034"/>
          <a:stretch/>
        </p:blipFill>
        <p:spPr>
          <a:xfrm>
            <a:off x="-3348" y="0"/>
            <a:ext cx="5822473" cy="677307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CD58275-4EDC-643E-8F2B-04EEC8FCD0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7B45F-08A9-FD65-B1CA-6D5D611E074B}"/>
              </a:ext>
            </a:extLst>
          </p:cNvPr>
          <p:cNvSpPr txBox="1"/>
          <p:nvPr/>
        </p:nvSpPr>
        <p:spPr>
          <a:xfrm>
            <a:off x="3161939" y="330523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למה לנו?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93A1F-B8A7-6A17-AC32-CB83B0CFE1BC}"/>
              </a:ext>
            </a:extLst>
          </p:cNvPr>
          <p:cNvSpPr txBox="1"/>
          <p:nvPr/>
        </p:nvSpPr>
        <p:spPr>
          <a:xfrm>
            <a:off x="6460434" y="1888065"/>
            <a:ext cx="47619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600" dirty="0"/>
              <a:t>מדוע חשוב לנו להגדיר מדדי הצלחה </a:t>
            </a:r>
            <a:r>
              <a:rPr lang="he-IL" sz="2600" b="1" dirty="0"/>
              <a:t>לפני</a:t>
            </a:r>
            <a:r>
              <a:rPr lang="he-IL" sz="2600" dirty="0"/>
              <a:t> גיבוש תוכנית העבודה?</a:t>
            </a:r>
            <a:endParaRPr lang="en-IL" sz="2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E773A-FA38-3859-3763-D705DF263CC2}"/>
              </a:ext>
            </a:extLst>
          </p:cNvPr>
          <p:cNvSpPr txBox="1"/>
          <p:nvPr/>
        </p:nvSpPr>
        <p:spPr>
          <a:xfrm>
            <a:off x="6985849" y="2984631"/>
            <a:ext cx="419369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30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e-IL" sz="2600" b="1" dirty="0"/>
              <a:t>שיטתיות </a:t>
            </a:r>
            <a:r>
              <a:rPr lang="he-IL" sz="2600" dirty="0"/>
              <a:t>(במקום אינטואיטיביות)</a:t>
            </a:r>
            <a:endParaRPr lang="en-IL" sz="26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e-IL" sz="2600" b="1" dirty="0"/>
              <a:t>הגברת אפקטיביות</a:t>
            </a:r>
            <a:endParaRPr lang="en-IL" sz="2600" b="1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e-IL" sz="2600" b="1" dirty="0"/>
              <a:t>יעילות וחסכון במשאבים</a:t>
            </a:r>
            <a:endParaRPr lang="en-IL" sz="2600" b="1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he-IL" sz="2600" b="1" dirty="0"/>
              <a:t>דיוק לצד גמישות</a:t>
            </a:r>
            <a:endParaRPr lang="en-IL" sz="2600" b="1" dirty="0"/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0FD287A6-363E-F7EB-1E5B-6D8047AC62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0" t="42939"/>
          <a:stretch/>
        </p:blipFill>
        <p:spPr>
          <a:xfrm>
            <a:off x="-1" y="-2"/>
            <a:ext cx="1682943" cy="13330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CE827-A538-A0AF-C2EA-D8CC25A268EE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9" name="Picture 8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176A703D-388F-EC5D-FCE6-82FABEC5D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85EFE5-8EF7-DD50-8A64-70E28B2B4FD4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915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6E841900-6F8C-35A9-A7BD-ECA64D0E77BC}"/>
              </a:ext>
            </a:extLst>
          </p:cNvPr>
          <p:cNvSpPr/>
          <p:nvPr/>
        </p:nvSpPr>
        <p:spPr>
          <a:xfrm>
            <a:off x="4230164" y="2112926"/>
            <a:ext cx="1165949" cy="1165949"/>
          </a:xfrm>
          <a:prstGeom prst="ellipse">
            <a:avLst/>
          </a:prstGeom>
          <a:solidFill>
            <a:srgbClr val="F593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B96F8C-D9B9-6C1F-D583-6C5CEF7DFB8A}"/>
              </a:ext>
            </a:extLst>
          </p:cNvPr>
          <p:cNvSpPr/>
          <p:nvPr/>
        </p:nvSpPr>
        <p:spPr>
          <a:xfrm>
            <a:off x="9086389" y="2112926"/>
            <a:ext cx="1165949" cy="1165949"/>
          </a:xfrm>
          <a:prstGeom prst="ellipse">
            <a:avLst/>
          </a:prstGeom>
          <a:solidFill>
            <a:srgbClr val="932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348" y="6773078"/>
            <a:ext cx="12192000" cy="78733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CD58275-4EDC-643E-8F2B-04EEC8FCD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39" y="319595"/>
            <a:ext cx="6487862" cy="87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7B45F-08A9-FD65-B1CA-6D5D611E074B}"/>
              </a:ext>
            </a:extLst>
          </p:cNvPr>
          <p:cNvSpPr txBox="1"/>
          <p:nvPr/>
        </p:nvSpPr>
        <p:spPr>
          <a:xfrm>
            <a:off x="3161939" y="330523"/>
            <a:ext cx="64878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000" dirty="0">
                <a:solidFill>
                  <a:schemeClr val="bg1"/>
                </a:solidFill>
                <a:latin typeface="Assistant" pitchFamily="2" charset="-79"/>
                <a:cs typeface="Assistant" pitchFamily="2" charset="-79"/>
              </a:rPr>
              <a:t>סוגים של מדדי הצלחה</a:t>
            </a:r>
            <a:endParaRPr lang="en-US" sz="5000" dirty="0">
              <a:solidFill>
                <a:schemeClr val="bg1"/>
              </a:solidFill>
              <a:latin typeface="Assistant" pitchFamily="2" charset="-79"/>
              <a:cs typeface="Assistant" pitchFamily="2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3B24C3-EA71-4890-DB5F-4A87CF9E865F}"/>
              </a:ext>
            </a:extLst>
          </p:cNvPr>
          <p:cNvGrpSpPr/>
          <p:nvPr/>
        </p:nvGrpSpPr>
        <p:grpSpPr>
          <a:xfrm>
            <a:off x="-80797" y="164953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0DE4C96C-FC47-899A-8ADE-7A9777F82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DFADD3-692F-825E-4A13-951E494EC8DB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533D0B-3701-3522-C4D1-7E1AFBE7A3FF}"/>
              </a:ext>
            </a:extLst>
          </p:cNvPr>
          <p:cNvSpPr txBox="1"/>
          <p:nvPr/>
        </p:nvSpPr>
        <p:spPr>
          <a:xfrm>
            <a:off x="6544338" y="3329541"/>
            <a:ext cx="3708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6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400" b="1" dirty="0">
                <a:solidFill>
                  <a:srgbClr val="932C5C"/>
                </a:solidFill>
              </a:rPr>
              <a:t>מדד כמותי</a:t>
            </a:r>
          </a:p>
          <a:p>
            <a:r>
              <a:rPr lang="he-IL" sz="2400" dirty="0">
                <a:solidFill>
                  <a:srgbClr val="932C5C"/>
                </a:solidFill>
              </a:rPr>
              <a:t>נתונים מספריים</a:t>
            </a:r>
            <a:endParaRPr lang="en-US" sz="2400" dirty="0">
              <a:solidFill>
                <a:srgbClr val="932C5C"/>
              </a:solidFill>
            </a:endParaRPr>
          </a:p>
          <a:p>
            <a:r>
              <a:rPr lang="he-IL" sz="2400" dirty="0">
                <a:solidFill>
                  <a:srgbClr val="932C5C"/>
                </a:solidFill>
              </a:rPr>
              <a:t>ניתן למדוד באופן אמפירי</a:t>
            </a:r>
            <a:endParaRPr lang="en-IL" sz="2400" dirty="0">
              <a:solidFill>
                <a:srgbClr val="932C5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3A8D1-2698-DBD8-62EC-C224FB833F5E}"/>
              </a:ext>
            </a:extLst>
          </p:cNvPr>
          <p:cNvSpPr txBox="1"/>
          <p:nvPr/>
        </p:nvSpPr>
        <p:spPr>
          <a:xfrm>
            <a:off x="1017639" y="3329541"/>
            <a:ext cx="4378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6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400" b="1" dirty="0">
                <a:solidFill>
                  <a:srgbClr val="F5931D"/>
                </a:solidFill>
              </a:rPr>
              <a:t>מדד איכותי</a:t>
            </a:r>
          </a:p>
          <a:p>
            <a:r>
              <a:rPr lang="he-IL" sz="2400" dirty="0">
                <a:solidFill>
                  <a:srgbClr val="F5931D"/>
                </a:solidFill>
              </a:rPr>
              <a:t>תהליך, חוויה, התנהגות</a:t>
            </a:r>
          </a:p>
          <a:p>
            <a:r>
              <a:rPr lang="he-IL" sz="2400" dirty="0">
                <a:solidFill>
                  <a:srgbClr val="F5931D"/>
                </a:solidFill>
              </a:rPr>
              <a:t>נתון לפרשנות ומתבסס על דיווחים</a:t>
            </a:r>
            <a:endParaRPr lang="en-IL" sz="2400" dirty="0">
              <a:solidFill>
                <a:srgbClr val="F5931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CED4B-A5E8-6B6B-C3C8-2B97FF49C1B7}"/>
              </a:ext>
            </a:extLst>
          </p:cNvPr>
          <p:cNvSpPr txBox="1"/>
          <p:nvPr/>
        </p:nvSpPr>
        <p:spPr>
          <a:xfrm>
            <a:off x="1688113" y="4549667"/>
            <a:ext cx="370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6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000" dirty="0">
                <a:solidFill>
                  <a:srgbClr val="F5931D"/>
                </a:solidFill>
              </a:rPr>
              <a:t>למשל: שביעות רצון, תחושת שייכות, מעורבות, השפעה ועוד...</a:t>
            </a:r>
            <a:endParaRPr lang="en-IL" sz="2000" dirty="0">
              <a:solidFill>
                <a:srgbClr val="F5931D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8F94-F6C0-AF3B-8565-3F0EA1CA6868}"/>
              </a:ext>
            </a:extLst>
          </p:cNvPr>
          <p:cNvSpPr txBox="1"/>
          <p:nvPr/>
        </p:nvSpPr>
        <p:spPr>
          <a:xfrm>
            <a:off x="6544338" y="4549667"/>
            <a:ext cx="370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he-IL"/>
            </a:defPPr>
            <a:lvl1pPr>
              <a:defRPr sz="2600" kern="100">
                <a:solidFill>
                  <a:srgbClr val="192B6F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defRPr>
            </a:lvl1pPr>
          </a:lstStyle>
          <a:p>
            <a:r>
              <a:rPr lang="he-IL" sz="2000" dirty="0">
                <a:solidFill>
                  <a:srgbClr val="932C5C"/>
                </a:solidFill>
              </a:rPr>
              <a:t>למשל: הישגים כמותיים (ציונים), שיעור נוכחות, מספר משתתפים ועוד...</a:t>
            </a:r>
            <a:endParaRPr lang="en-IL" sz="2000" dirty="0">
              <a:solidFill>
                <a:srgbClr val="932C5C"/>
              </a:solidFill>
            </a:endParaRPr>
          </a:p>
        </p:txBody>
      </p:sp>
      <p:pic>
        <p:nvPicPr>
          <p:cNvPr id="18" name="Graphic 17" descr="Abacus with solid fill">
            <a:extLst>
              <a:ext uri="{FF2B5EF4-FFF2-40B4-BE49-F238E27FC236}">
                <a16:creationId xmlns:a16="http://schemas.microsoft.com/office/drawing/2014/main" id="{0BFAA948-113D-59F7-10F7-5DBC99A5B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86042" y="2312579"/>
            <a:ext cx="766643" cy="766643"/>
          </a:xfrm>
          <a:prstGeom prst="rect">
            <a:avLst/>
          </a:prstGeom>
        </p:spPr>
      </p:pic>
      <p:pic>
        <p:nvPicPr>
          <p:cNvPr id="24" name="Graphic 23" descr="Magnifying glass with solid fill">
            <a:extLst>
              <a:ext uri="{FF2B5EF4-FFF2-40B4-BE49-F238E27FC236}">
                <a16:creationId xmlns:a16="http://schemas.microsoft.com/office/drawing/2014/main" id="{A27D0D6C-D0E4-77C4-1E68-B171EF7F6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94396" y="2277158"/>
            <a:ext cx="837485" cy="8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34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9209</TotalTime>
  <Words>629</Words>
  <Application>Microsoft Office PowerPoint</Application>
  <PresentationFormat>Widescreen</PresentationFormat>
  <Paragraphs>201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Arial</vt:lpstr>
      <vt:lpstr>Wingdings</vt:lpstr>
      <vt:lpstr>Assistant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שני</dc:creator>
  <cp:lastModifiedBy>Adi Simon Bar</cp:lastModifiedBy>
  <cp:revision>115</cp:revision>
  <dcterms:created xsi:type="dcterms:W3CDTF">2023-03-18T17:01:00Z</dcterms:created>
  <dcterms:modified xsi:type="dcterms:W3CDTF">2024-01-01T08:13:43Z</dcterms:modified>
</cp:coreProperties>
</file>